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340210320248724E-2"/>
          <c:y val="5.1816067376293767E-2"/>
          <c:w val="0.92747728541640373"/>
          <c:h val="0.635566566762473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Unemployment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Sheet1!$D$4:$I$4</c:f>
              <c:numCache>
                <c:formatCode>General</c:formatCode>
                <c:ptCount val="6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</c:numCache>
            </c:numRef>
          </c:cat>
          <c:val>
            <c:numRef>
              <c:f>Sheet1!$D$5:$I$5</c:f>
              <c:numCache>
                <c:formatCode>General</c:formatCode>
                <c:ptCount val="6"/>
                <c:pt idx="0">
                  <c:v>3.9</c:v>
                </c:pt>
                <c:pt idx="1">
                  <c:v>6</c:v>
                </c:pt>
                <c:pt idx="2">
                  <c:v>5.4</c:v>
                </c:pt>
                <c:pt idx="3">
                  <c:v>4.4000000000000004</c:v>
                </c:pt>
                <c:pt idx="4">
                  <c:v>7.3</c:v>
                </c:pt>
                <c:pt idx="5">
                  <c:v>9.3000000000000007</c:v>
                </c:pt>
              </c:numCache>
            </c:numRef>
          </c:val>
        </c:ser>
        <c:ser>
          <c:idx val="1"/>
          <c:order val="1"/>
          <c:tx>
            <c:strRef>
              <c:f>Sheet1!$C$6</c:f>
              <c:strCache>
                <c:ptCount val="1"/>
                <c:pt idx="0">
                  <c:v>Inflation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Sheet1!$D$4:$I$4</c:f>
              <c:numCache>
                <c:formatCode>General</c:formatCode>
                <c:ptCount val="6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</c:numCache>
            </c:numRef>
          </c:cat>
          <c:val>
            <c:numRef>
              <c:f>Sheet1!$D$6:$I$6</c:f>
              <c:numCache>
                <c:formatCode>General</c:formatCode>
                <c:ptCount val="6"/>
                <c:pt idx="0">
                  <c:v>3.4</c:v>
                </c:pt>
                <c:pt idx="1">
                  <c:v>2.4</c:v>
                </c:pt>
                <c:pt idx="2">
                  <c:v>3.3</c:v>
                </c:pt>
                <c:pt idx="3">
                  <c:v>2.5</c:v>
                </c:pt>
                <c:pt idx="4">
                  <c:v>0.1</c:v>
                </c:pt>
                <c:pt idx="5">
                  <c:v>1.5</c:v>
                </c:pt>
              </c:numCache>
            </c:numRef>
          </c:val>
        </c:ser>
        <c:ser>
          <c:idx val="2"/>
          <c:order val="2"/>
          <c:tx>
            <c:strRef>
              <c:f>Sheet1!$C$7</c:f>
              <c:strCache>
                <c:ptCount val="1"/>
                <c:pt idx="0">
                  <c:v>GDP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Sheet1!$D$4:$I$4</c:f>
              <c:numCache>
                <c:formatCode>General</c:formatCode>
                <c:ptCount val="6"/>
                <c:pt idx="0">
                  <c:v>2000</c:v>
                </c:pt>
                <c:pt idx="1">
                  <c:v>2002</c:v>
                </c:pt>
                <c:pt idx="2">
                  <c:v>2004</c:v>
                </c:pt>
                <c:pt idx="3">
                  <c:v>2006</c:v>
                </c:pt>
                <c:pt idx="4">
                  <c:v>2008</c:v>
                </c:pt>
                <c:pt idx="5">
                  <c:v>2010</c:v>
                </c:pt>
              </c:numCache>
            </c:numRef>
          </c:cat>
          <c:val>
            <c:numRef>
              <c:f>Sheet1!$D$7:$I$7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1.7</c:v>
                </c:pt>
                <c:pt idx="2">
                  <c:v>3.8</c:v>
                </c:pt>
                <c:pt idx="3">
                  <c:v>2.9</c:v>
                </c:pt>
                <c:pt idx="4">
                  <c:v>-0.1</c:v>
                </c:pt>
                <c:pt idx="5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4930704"/>
        <c:axId val="1044937776"/>
      </c:barChart>
      <c:catAx>
        <c:axId val="104493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937776"/>
        <c:crosses val="autoZero"/>
        <c:auto val="1"/>
        <c:lblAlgn val="ctr"/>
        <c:lblOffset val="100"/>
        <c:noMultiLvlLbl val="0"/>
      </c:catAx>
      <c:valAx>
        <c:axId val="104493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93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765859873485171"/>
          <c:y val="0.91333971685005799"/>
          <c:w val="0.37860437195823643"/>
          <c:h val="8.66602831499420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47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18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38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63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45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73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1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4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758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59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13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06BC1-6C0C-4B84-A681-28BC636B597E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C58A7-908F-4DBA-9EC4-CDB2814BEE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38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1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Macroeconomic Challenges: Unemployment and Inflation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/>
              <a:t> </a:t>
            </a:r>
          </a:p>
          <a:p>
            <a:r>
              <a:rPr lang="en-GB" sz="2600" dirty="0" smtClean="0"/>
              <a:t> Student Name</a:t>
            </a:r>
          </a:p>
          <a:p>
            <a:r>
              <a:rPr lang="en-GB" sz="2600" dirty="0" smtClean="0"/>
              <a:t>Class Name</a:t>
            </a:r>
          </a:p>
          <a:p>
            <a:r>
              <a:rPr lang="en-GB" sz="2600" dirty="0" smtClean="0"/>
              <a:t>Date of submissi</a:t>
            </a:r>
            <a:r>
              <a:rPr lang="en-GB" dirty="0" smtClean="0"/>
              <a:t>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14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Introduction/Overview slide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Unemployment refers to the population fraction willing and able to work but cannot find jobs.</a:t>
            </a:r>
          </a:p>
          <a:p>
            <a:r>
              <a:rPr lang="en-GB" dirty="0" smtClean="0"/>
              <a:t>Inflation is the general price increase of goods and services.</a:t>
            </a:r>
          </a:p>
          <a:p>
            <a:r>
              <a:rPr lang="en-GB" dirty="0" smtClean="0"/>
              <a:t>These two impact the GDP. 1% increase in unemployment leads to a 2% decrease in GDP (</a:t>
            </a:r>
            <a:r>
              <a:rPr lang="en-GB" dirty="0" err="1" smtClean="0"/>
              <a:t>Okuns’s</a:t>
            </a:r>
            <a:r>
              <a:rPr lang="en-GB" dirty="0" smtClean="0"/>
              <a:t> Law).</a:t>
            </a:r>
          </a:p>
          <a:p>
            <a:r>
              <a:rPr lang="en-GB" dirty="0" smtClean="0"/>
              <a:t>In short run, inflation seems to be helpful but in the long run, it is harmful.</a:t>
            </a:r>
            <a:endParaRPr lang="en-GB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7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 and statuses of the two variables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US has done their best to reduce unemployment levels.</a:t>
            </a:r>
          </a:p>
          <a:p>
            <a:r>
              <a:rPr lang="en-GB" dirty="0" smtClean="0"/>
              <a:t>Currently, unemployment stands at 3.6% (US Unemployment statistics and News).</a:t>
            </a:r>
          </a:p>
          <a:p>
            <a:r>
              <a:rPr lang="en-GB" dirty="0" smtClean="0"/>
              <a:t>Unemployment rate does not capture long term unemployment rates and individuals who have low paying jobs.</a:t>
            </a:r>
          </a:p>
          <a:p>
            <a:r>
              <a:rPr lang="en-GB" dirty="0" smtClean="0"/>
              <a:t>Economists prefer to use the natural rate of unemployment.</a:t>
            </a:r>
          </a:p>
          <a:p>
            <a:r>
              <a:rPr lang="en-GB" dirty="0" smtClean="0"/>
              <a:t>Current inflation rate in US stands at 2.0% (US Bureau of Labour Statistics).</a:t>
            </a:r>
          </a:p>
          <a:p>
            <a:r>
              <a:rPr lang="en-GB" dirty="0" smtClean="0"/>
              <a:t>The highest inflation rate recently was 10.1% in 2010 caused by the global economic crisis often referred to as Great Recession.</a:t>
            </a:r>
          </a:p>
          <a:p>
            <a:r>
              <a:rPr lang="en-GB" dirty="0" smtClean="0"/>
              <a:t>Increase of either affects negatively the GDP of any country.</a:t>
            </a:r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9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on unemployment rate, inflation and GDP and its graphical representation.</a:t>
            </a:r>
            <a:endParaRPr lang="en-GB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787357"/>
              </p:ext>
            </p:extLst>
          </p:nvPr>
        </p:nvGraphicFramePr>
        <p:xfrm>
          <a:off x="976745" y="1802330"/>
          <a:ext cx="5652654" cy="2333252"/>
        </p:xfrm>
        <a:graphic>
          <a:graphicData uri="http://schemas.openxmlformats.org/drawingml/2006/table">
            <a:tbl>
              <a:tblPr firstRow="1" firstCol="1" bandRow="1"/>
              <a:tblGrid>
                <a:gridCol w="1000966"/>
                <a:gridCol w="905363"/>
                <a:gridCol w="749265"/>
                <a:gridCol w="749265"/>
                <a:gridCol w="749265"/>
                <a:gridCol w="749265"/>
                <a:gridCol w="749265"/>
              </a:tblGrid>
              <a:tr h="4360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Year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6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Unemployment Rate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9.3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Inflation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3.3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1.5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GDP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-0.1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89444"/>
              </p:ext>
            </p:extLst>
          </p:nvPr>
        </p:nvGraphicFramePr>
        <p:xfrm>
          <a:off x="5230091" y="4696691"/>
          <a:ext cx="6123709" cy="2473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8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Preferred solution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Fiscal policy would offer the best solution in solving these two variables.</a:t>
            </a:r>
          </a:p>
          <a:p>
            <a:r>
              <a:rPr lang="en-GB" dirty="0" smtClean="0"/>
              <a:t>It has both expansionary and contractionary fiscal policies.</a:t>
            </a:r>
          </a:p>
          <a:p>
            <a:r>
              <a:rPr lang="en-GB" dirty="0" smtClean="0"/>
              <a:t>Contractionary policy can be used when the economy is on the expansion phase of business cycle.</a:t>
            </a:r>
          </a:p>
          <a:p>
            <a:r>
              <a:rPr lang="en-GB" dirty="0" smtClean="0"/>
              <a:t>Expansionary fiscal policy can be used when economy is on contraction phase of business cycle.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8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err="1"/>
              <a:t>Alesina</a:t>
            </a:r>
            <a:r>
              <a:rPr lang="en-GB" dirty="0"/>
              <a:t>, Alberto, and Francesco </a:t>
            </a:r>
            <a:r>
              <a:rPr lang="en-GB" dirty="0" err="1"/>
              <a:t>Giavazzi</a:t>
            </a:r>
            <a:r>
              <a:rPr lang="en-GB" dirty="0"/>
              <a:t>. </a:t>
            </a:r>
            <a:r>
              <a:rPr lang="en-GB" i="1" dirty="0"/>
              <a:t>Fiscal Policy after the Financial Crisis (National Bureau of Economic Research Conference Report)</a:t>
            </a:r>
            <a:r>
              <a:rPr lang="en-GB" dirty="0"/>
              <a:t>. Chicago: University Of Chicago Press, 2013.</a:t>
            </a:r>
          </a:p>
          <a:p>
            <a:r>
              <a:rPr lang="en-GB" dirty="0"/>
              <a:t>Martin, Fernando M. “Fiscal Policy in the Great Recession and Lessons from the Past.” Federal Reserve Bank of St. Louis: </a:t>
            </a:r>
            <a:r>
              <a:rPr lang="en-GB" i="1" dirty="0"/>
              <a:t>Economic Synopses</a:t>
            </a:r>
            <a:r>
              <a:rPr lang="en-GB" dirty="0"/>
              <a:t>. No. 1 (2012). http://research.stlouisfed.org/publications/es/12/ES_2012-01-06.pdf.</a:t>
            </a:r>
          </a:p>
          <a:p>
            <a:r>
              <a:rPr lang="en-GB" dirty="0" err="1"/>
              <a:t>Bivens</a:t>
            </a:r>
            <a:r>
              <a:rPr lang="en-GB" dirty="0"/>
              <a:t>, Josh, Andrew Fieldhouse, and Heidi </a:t>
            </a:r>
            <a:r>
              <a:rPr lang="en-GB" dirty="0" err="1"/>
              <a:t>Shierholz</a:t>
            </a:r>
            <a:r>
              <a:rPr lang="en-GB" dirty="0"/>
              <a:t>. “From Free-fall to Stagnation: Five Years After the Start of the Great Recession, Extraordinary Policy Measures Are Still Needed, But Are Not Forthcoming.” </a:t>
            </a:r>
            <a:r>
              <a:rPr lang="en-GB" i="1" dirty="0"/>
              <a:t>Economic Policy Institute</a:t>
            </a:r>
            <a:r>
              <a:rPr lang="en-GB" dirty="0"/>
              <a:t>. Last modified February 14, 2013. http://www.epi.org/publication/bp355-five-years-after-start-of-great-recession/.</a:t>
            </a:r>
          </a:p>
          <a:p>
            <a:r>
              <a:rPr lang="en-GB" dirty="0"/>
              <a:t>Lucking, Brian, and Dan Wilson. Federal Reserve Bank of San Francisco, “FRBSF Economic Letter—U.S. Fiscal Policy: Headwind or Tailwind?” Last modified July 2, 2012. http://www.frbsf.org/economic-research/publications/economic-letter/2012/july/us-fiscal-policy/.</a:t>
            </a:r>
          </a:p>
          <a:p>
            <a:r>
              <a:rPr lang="en-GB" dirty="0"/>
              <a:t>Greenstone, Michael, and Adam Looney. Brookings. “The Role of Fiscal Stimulus in the Ongoing Recovery.” Last modified July 6, 2012. http://www.brookings.edu/blogs/jobs/posts/2012/07/06-jobs-greenstone-looney.</a:t>
            </a:r>
          </a:p>
          <a:p>
            <a:pPr marL="0" indent="0">
              <a:buNone/>
            </a:pPr>
            <a:r>
              <a:rPr lang="en-GB" b="1" dirty="0"/>
              <a:t> 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1811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305</Words>
  <Application>Microsoft Office PowerPoint</Application>
  <PresentationFormat>Widescreen</PresentationFormat>
  <Paragraphs>60</Paragraphs>
  <Slides>6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Macroeconomic Challenges: Unemployment and Inflation</vt:lpstr>
      <vt:lpstr>Introduction/Overview slide</vt:lpstr>
      <vt:lpstr>Trends and statuses of the two variables</vt:lpstr>
      <vt:lpstr>Data on unemployment rate, inflation and GDP and its graphical representation.</vt:lpstr>
      <vt:lpstr>Preferred solution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 Challenges: Unemployment and Inflation</dc:title>
  <dc:creator>hp</dc:creator>
  <cp:lastModifiedBy>hp</cp:lastModifiedBy>
  <cp:revision>11</cp:revision>
  <dcterms:created xsi:type="dcterms:W3CDTF">2020-02-16T11:08:47Z</dcterms:created>
  <dcterms:modified xsi:type="dcterms:W3CDTF">2020-02-16T12:39:52Z</dcterms:modified>
</cp:coreProperties>
</file>